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3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679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603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713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35499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much energy?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4243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energy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needed to heat an object can be calculated using: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Energy = mass x specific heat capacity x increase in temperature</a:t>
            </a:r>
          </a:p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baseline="0" dirty="0"/>
          </a:p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kumimoji="0" lang="en-US" sz="1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x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x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 panose="05050102010706020507" pitchFamily="18" charset="2"/>
              </a:rPr>
              <a:t>T</a:t>
            </a:r>
            <a:endParaRPr kumimoji="0" lang="en-US" sz="1800" b="1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Symbol" panose="05050102010706020507" pitchFamily="18" charset="2"/>
            </a:endParaRPr>
          </a:p>
          <a:p>
            <a:pPr marL="0" marR="0" lvl="0" indent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E = energy (Joules)</a:t>
            </a:r>
          </a:p>
          <a:p>
            <a:pPr marL="0" marR="0" lvl="0" indent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kumimoji="0" lang="en-US" sz="18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mass (grams)</a:t>
            </a:r>
          </a:p>
          <a:p>
            <a:pPr marL="0" marR="0" lvl="0" indent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C = specific heat capacity (Joules</a:t>
            </a:r>
            <a:r>
              <a:rPr lang="en-US" dirty="0" smtClean="0"/>
              <a:t> per </a:t>
            </a:r>
            <a:r>
              <a:rPr lang="en-US" dirty="0" smtClean="0"/>
              <a:t>gram </a:t>
            </a:r>
            <a:r>
              <a:rPr lang="en-US" dirty="0" smtClean="0"/>
              <a:t>degree C)</a:t>
            </a:r>
          </a:p>
          <a:p>
            <a:pPr lvl="0">
              <a:defRPr/>
            </a:pPr>
            <a:r>
              <a:rPr lang="en-US" dirty="0">
                <a:sym typeface="Symbol" panose="05050102010706020507" pitchFamily="18" charset="2"/>
              </a:rPr>
              <a:t></a:t>
            </a:r>
            <a:r>
              <a:rPr lang="en-US" dirty="0" smtClean="0">
                <a:sym typeface="Symbol" panose="05050102010706020507" pitchFamily="18" charset="2"/>
              </a:rPr>
              <a:t>T = increase in temperature (degrees C)</a:t>
            </a: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35499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much energy?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36429" y="2357297"/>
            <a:ext cx="8285162" cy="19472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81188" marR="0" lvl="0" indent="-1519238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Using: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kumimoji="0" lang="en-US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 = m x c x </a:t>
            </a:r>
            <a:r>
              <a:rPr kumimoji="0" lang="en-US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 panose="05050102010706020507" pitchFamily="18" charset="2"/>
              </a:rPr>
              <a:t>T</a:t>
            </a:r>
          </a:p>
          <a:p>
            <a:pPr marL="1881188" marR="0" lvl="0" indent="-1519238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 panose="05050102010706020507" pitchFamily="18" charset="2"/>
              </a:rPr>
              <a:t>	E = 50 x 0.5 x 30</a:t>
            </a:r>
          </a:p>
          <a:p>
            <a:pPr marL="1881188" marR="0" lvl="0" indent="-1519238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ym typeface="Symbol" panose="05050102010706020507" pitchFamily="18" charset="2"/>
              </a:rPr>
              <a:t>	</a:t>
            </a:r>
            <a:r>
              <a:rPr lang="en-US" dirty="0" smtClean="0">
                <a:sym typeface="Symbol" panose="05050102010706020507" pitchFamily="18" charset="2"/>
              </a:rPr>
              <a:t>   = 750</a:t>
            </a:r>
          </a:p>
          <a:p>
            <a:pPr marL="1881188" marR="0" lvl="0" indent="-1519238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 panose="05050102010706020507" pitchFamily="18" charset="2"/>
              </a:rPr>
              <a:t>	</a:t>
            </a:r>
            <a:r>
              <a:rPr lang="en-US" u="sng" dirty="0" smtClean="0">
                <a:sym typeface="Symbol" panose="05050102010706020507" pitchFamily="18" charset="2"/>
              </a:rPr>
              <a:t>750 Joules of energy are needed</a:t>
            </a:r>
            <a:endParaRPr kumimoji="0" lang="en-US" i="0" u="sng" strike="noStrike" kern="1200" cap="none" spc="0" normalizeH="0" noProof="0" dirty="0" smtClean="0">
              <a:ln>
                <a:noFill/>
              </a:ln>
              <a:effectLst/>
              <a:uLnTx/>
              <a:uFillTx/>
              <a:sym typeface="Symbol" panose="05050102010706020507" pitchFamily="18" charset="2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336429" y="969499"/>
            <a:ext cx="8285163" cy="1161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steel ball has a mass of 50g. </a:t>
            </a:r>
          </a:p>
          <a:p>
            <a:pPr marL="361950" marR="0" lvl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The specific heat capacity of steel is 0.5 </a:t>
            </a:r>
            <a:r>
              <a:rPr lang="en-US" dirty="0" smtClean="0"/>
              <a:t>J/g 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61950" marR="0" lvl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much energy is needed to heat the steel ball by 30</a:t>
            </a:r>
            <a:r>
              <a:rPr kumimoji="0" lang="en-US" sz="18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C?</a:t>
            </a:r>
            <a:endParaRPr kumimoji="0" lang="en-US" sz="1800" b="1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38710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much energy?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207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Energy = mass x specific heat capacity x increase in temperature</a:t>
            </a:r>
          </a:p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800" baseline="0" dirty="0"/>
          </a:p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kumimoji="0" lang="en-US" sz="1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x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x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 panose="05050102010706020507" pitchFamily="18" charset="2"/>
              </a:rPr>
              <a:t>T</a:t>
            </a:r>
            <a:endParaRPr kumimoji="0" lang="en-US" sz="1800" b="1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Symbol" panose="05050102010706020507" pitchFamily="18" charset="2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377031" y="1988329"/>
            <a:ext cx="8285163" cy="1161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lead ball has a mass of 50g. </a:t>
            </a:r>
          </a:p>
          <a:p>
            <a:pPr marL="361950" marR="0" lvl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The specific heat capacity of steel is 0.15 </a:t>
            </a:r>
            <a:r>
              <a:rPr lang="en-US" dirty="0" smtClean="0"/>
              <a:t>J/g 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61950" marR="0" lvl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much energy is needed to heat the lead ball by 30</a:t>
            </a:r>
            <a:r>
              <a:rPr kumimoji="0" lang="en-US" sz="18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C?</a:t>
            </a:r>
            <a:endParaRPr kumimoji="0" lang="en-US" sz="1800" b="1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Symbol" panose="05050102010706020507" pitchFamily="18" charset="2"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377031" y="3302944"/>
            <a:ext cx="8285163" cy="1161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3"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kettle contains 1200g of water. </a:t>
            </a:r>
          </a:p>
          <a:p>
            <a:pPr marL="361950" marR="0" lvl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The specific heat capacity of water is 4.2 </a:t>
            </a:r>
            <a:r>
              <a:rPr lang="en-US" dirty="0" smtClean="0"/>
              <a:t>J/g 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61950" marR="0" lvl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much energy is needed to heat the water by 80</a:t>
            </a:r>
            <a:r>
              <a:rPr kumimoji="0" lang="en-US" sz="18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C?</a:t>
            </a:r>
            <a:endParaRPr kumimoji="0" lang="en-US" sz="1800" b="1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Symbol" panose="05050102010706020507" pitchFamily="18" charset="2"/>
            </a:endParaRP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377031" y="4617559"/>
            <a:ext cx="8285163" cy="1161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4"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cup contains 200g of water. </a:t>
            </a:r>
          </a:p>
          <a:p>
            <a:pPr marL="361950" marR="0" lvl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The specific heat capacity of water is 4.2 </a:t>
            </a:r>
            <a:r>
              <a:rPr lang="en-US" dirty="0" smtClean="0"/>
              <a:t>J/g 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61950" marR="0" lvl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much energy leaves the water as it cools by 65</a:t>
            </a:r>
            <a:r>
              <a:rPr kumimoji="0" lang="en-US" sz="18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C?</a:t>
            </a:r>
            <a:endParaRPr kumimoji="0" lang="en-US" sz="1800" b="1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8818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much energy?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207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Energy = mass x specific heat capacity x increase in temperature</a:t>
            </a:r>
          </a:p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800" baseline="0" dirty="0"/>
          </a:p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kumimoji="0" lang="en-US" sz="1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x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x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 panose="05050102010706020507" pitchFamily="18" charset="2"/>
              </a:rPr>
              <a:t>T</a:t>
            </a:r>
            <a:endParaRPr kumimoji="0" lang="en-US" sz="1800" b="1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Symbol" panose="05050102010706020507" pitchFamily="18" charset="2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377031" y="1988329"/>
            <a:ext cx="8285163" cy="1161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lead ball has a mass of 50g. </a:t>
            </a:r>
          </a:p>
          <a:p>
            <a:pPr marL="361950" marR="0" lvl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The specific heat capacity of steel is 0.15 </a:t>
            </a:r>
            <a:r>
              <a:rPr lang="en-US" dirty="0" smtClean="0"/>
              <a:t>J/g 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61950" marR="0" lvl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much energy is needed to heat the lead ball by 30</a:t>
            </a:r>
            <a:r>
              <a:rPr kumimoji="0" lang="en-US" sz="18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C?</a:t>
            </a:r>
            <a:endParaRPr kumimoji="0" lang="en-US" sz="1800" b="1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Symbol" panose="05050102010706020507" pitchFamily="18" charset="2"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377031" y="3302944"/>
            <a:ext cx="8285163" cy="1161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3"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kettle contains 1200g of water. </a:t>
            </a:r>
          </a:p>
          <a:p>
            <a:pPr marL="361950" marR="0" lvl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The specific heat capacity of water is 4.2 </a:t>
            </a:r>
            <a:r>
              <a:rPr lang="en-US" dirty="0" smtClean="0"/>
              <a:t>J/g 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61950" marR="0" lvl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much energy is needed to heat the water by 80</a:t>
            </a:r>
            <a:r>
              <a:rPr kumimoji="0" lang="en-US" sz="18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C?</a:t>
            </a:r>
            <a:endParaRPr kumimoji="0" lang="en-US" sz="1800" b="1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Symbol" panose="05050102010706020507" pitchFamily="18" charset="2"/>
            </a:endParaRP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377031" y="4617559"/>
            <a:ext cx="8285163" cy="1161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4"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cup contains 200g of water. </a:t>
            </a:r>
          </a:p>
          <a:p>
            <a:pPr marL="361950" marR="0" lvl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The specific heat capacity of water is 4.2 </a:t>
            </a:r>
            <a:r>
              <a:rPr lang="en-US" dirty="0" smtClean="0"/>
              <a:t>J/g 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61950" marR="0" lvl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much energy leaves the water as it cools by 65</a:t>
            </a:r>
            <a:r>
              <a:rPr kumimoji="0" lang="en-US" sz="18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C?</a:t>
            </a:r>
            <a:endParaRPr kumimoji="0" lang="en-US" sz="1800" b="1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Symbol" panose="05050102010706020507" pitchFamily="18" charset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43004" y="2764584"/>
            <a:ext cx="1321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225 Joules</a:t>
            </a:r>
            <a:endParaRPr lang="en-GB" sz="14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43004" y="4101892"/>
            <a:ext cx="1321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403 200 J</a:t>
            </a:r>
            <a:endParaRPr lang="en-GB" sz="14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43004" y="5416507"/>
            <a:ext cx="1321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54 600 J</a:t>
            </a:r>
            <a:endParaRPr lang="en-GB" sz="14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142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34</TotalTime>
  <Words>355</Words>
  <Application>Microsoft Office PowerPoint</Application>
  <PresentationFormat>On-screen Show (4:3)</PresentationFormat>
  <Paragraphs>52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12</cp:revision>
  <dcterms:created xsi:type="dcterms:W3CDTF">2018-12-10T14:53:50Z</dcterms:created>
  <dcterms:modified xsi:type="dcterms:W3CDTF">2018-12-14T10:58:28Z</dcterms:modified>
</cp:coreProperties>
</file>